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media1.wav" ContentType="audio/unknown"/>
  <Override PartName="/ppt/media/media2.wav" ContentType="audio/unknown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lvl1pPr>
      <a:defRPr sz="2400">
        <a:latin typeface="Times"/>
        <a:ea typeface="Times"/>
        <a:cs typeface="Times"/>
        <a:sym typeface="Times"/>
      </a:defRPr>
    </a:lvl1pPr>
    <a:lvl2pPr indent="457200">
      <a:defRPr sz="2400">
        <a:latin typeface="Times"/>
        <a:ea typeface="Times"/>
        <a:cs typeface="Times"/>
        <a:sym typeface="Times"/>
      </a:defRPr>
    </a:lvl2pPr>
    <a:lvl3pPr indent="914400">
      <a:defRPr sz="2400">
        <a:latin typeface="Times"/>
        <a:ea typeface="Times"/>
        <a:cs typeface="Times"/>
        <a:sym typeface="Times"/>
      </a:defRPr>
    </a:lvl3pPr>
    <a:lvl4pPr indent="1371600">
      <a:defRPr sz="2400">
        <a:latin typeface="Times"/>
        <a:ea typeface="Times"/>
        <a:cs typeface="Times"/>
        <a:sym typeface="Times"/>
      </a:defRPr>
    </a:lvl4pPr>
    <a:lvl5pPr indent="1828800">
      <a:defRPr sz="2400">
        <a:latin typeface="Times"/>
        <a:ea typeface="Times"/>
        <a:cs typeface="Times"/>
        <a:sym typeface="Times"/>
      </a:defRPr>
    </a:lvl5pPr>
    <a:lvl6pPr>
      <a:defRPr sz="2400">
        <a:latin typeface="Times"/>
        <a:ea typeface="Times"/>
        <a:cs typeface="Times"/>
        <a:sym typeface="Times"/>
      </a:defRPr>
    </a:lvl6pPr>
    <a:lvl7pPr>
      <a:defRPr sz="2400">
        <a:latin typeface="Times"/>
        <a:ea typeface="Times"/>
        <a:cs typeface="Times"/>
        <a:sym typeface="Times"/>
      </a:defRPr>
    </a:lvl7pPr>
    <a:lvl8pPr>
      <a:defRPr sz="2400">
        <a:latin typeface="Times"/>
        <a:ea typeface="Times"/>
        <a:cs typeface="Times"/>
        <a:sym typeface="Times"/>
      </a:defRPr>
    </a:lvl8pPr>
    <a:lvl9pPr>
      <a:defRPr sz="2400">
        <a:latin typeface="Times"/>
        <a:ea typeface="Times"/>
        <a:cs typeface="Times"/>
        <a:sym typeface="Time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"/>
          <a:ea typeface="Times"/>
          <a:cs typeface="Time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"/>
          <a:ea typeface="Times"/>
          <a:cs typeface="Time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" name="Shape 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5000" cy="3200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spd="med" advClick="1"/>
  <p:txStyles>
    <p:titleStyle>
      <a:lvl1pPr algn="ctr">
        <a:defRPr sz="4400">
          <a:latin typeface="Times"/>
          <a:ea typeface="Times"/>
          <a:cs typeface="Times"/>
          <a:sym typeface="Times"/>
        </a:defRPr>
      </a:lvl1pPr>
      <a:lvl2pPr algn="ctr">
        <a:defRPr sz="4400">
          <a:latin typeface="Times"/>
          <a:ea typeface="Times"/>
          <a:cs typeface="Times"/>
          <a:sym typeface="Times"/>
        </a:defRPr>
      </a:lvl2pPr>
      <a:lvl3pPr algn="ctr">
        <a:defRPr sz="4400">
          <a:latin typeface="Times"/>
          <a:ea typeface="Times"/>
          <a:cs typeface="Times"/>
          <a:sym typeface="Times"/>
        </a:defRPr>
      </a:lvl3pPr>
      <a:lvl4pPr algn="ctr">
        <a:defRPr sz="4400">
          <a:latin typeface="Times"/>
          <a:ea typeface="Times"/>
          <a:cs typeface="Times"/>
          <a:sym typeface="Times"/>
        </a:defRPr>
      </a:lvl4pPr>
      <a:lvl5pPr algn="ctr">
        <a:defRPr sz="4400">
          <a:latin typeface="Times"/>
          <a:ea typeface="Times"/>
          <a:cs typeface="Times"/>
          <a:sym typeface="Times"/>
        </a:defRPr>
      </a:lvl5pPr>
      <a:lvl6pPr indent="457200" algn="ctr">
        <a:defRPr sz="4400">
          <a:latin typeface="Times"/>
          <a:ea typeface="Times"/>
          <a:cs typeface="Times"/>
          <a:sym typeface="Times"/>
        </a:defRPr>
      </a:lvl6pPr>
      <a:lvl7pPr indent="914400" algn="ctr">
        <a:defRPr sz="4400">
          <a:latin typeface="Times"/>
          <a:ea typeface="Times"/>
          <a:cs typeface="Times"/>
          <a:sym typeface="Times"/>
        </a:defRPr>
      </a:lvl7pPr>
      <a:lvl8pPr indent="1371600" algn="ctr">
        <a:defRPr sz="4400">
          <a:latin typeface="Times"/>
          <a:ea typeface="Times"/>
          <a:cs typeface="Times"/>
          <a:sym typeface="Times"/>
        </a:defRPr>
      </a:lvl8pPr>
      <a:lvl9pPr indent="1828800" algn="ctr">
        <a:defRPr sz="4400">
          <a:latin typeface="Times"/>
          <a:ea typeface="Times"/>
          <a:cs typeface="Times"/>
          <a:sym typeface="Times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Times"/>
          <a:ea typeface="Times"/>
          <a:cs typeface="Times"/>
          <a:sym typeface="Times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Times"/>
          <a:ea typeface="Times"/>
          <a:cs typeface="Times"/>
          <a:sym typeface="Times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Times"/>
          <a:ea typeface="Times"/>
          <a:cs typeface="Times"/>
          <a:sym typeface="Times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Times"/>
          <a:ea typeface="Times"/>
          <a:cs typeface="Times"/>
          <a:sym typeface="Times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Times"/>
          <a:ea typeface="Times"/>
          <a:cs typeface="Times"/>
          <a:sym typeface="Times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Times"/>
          <a:ea typeface="Times"/>
          <a:cs typeface="Times"/>
          <a:sym typeface="Times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Times"/>
          <a:ea typeface="Times"/>
          <a:cs typeface="Times"/>
          <a:sym typeface="Times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Times"/>
          <a:ea typeface="Times"/>
          <a:cs typeface="Times"/>
          <a:sym typeface="Times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Times"/>
          <a:ea typeface="Times"/>
          <a:cs typeface="Times"/>
          <a:sym typeface="Times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imes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imes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imes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imes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imes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imes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imes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imes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ime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audio" Target="../media/media1.wav"/><Relationship Id="rId4" Type="http://schemas.microsoft.com/office/2007/relationships/media" Target="../media/media1.wav"/><Relationship Id="rId5" Type="http://schemas.openxmlformats.org/officeDocument/2006/relationships/image" Target="../media/image2.png"/><Relationship Id="rId6" Type="http://schemas.openxmlformats.org/officeDocument/2006/relationships/audio" Target="../media/media2.wav"/><Relationship Id="rId7" Type="http://schemas.microsoft.com/office/2007/relationships/media" Target="../media/media2.wav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as.calpoly.edu/asc/ssl/notetaking.systems.html" TargetMode="External"/><Relationship Id="rId3" Type="http://schemas.openxmlformats.org/officeDocument/2006/relationships/hyperlink" Target="http://www.peterussell.com/MindMaps/HowTo.html" TargetMode="External"/><Relationship Id="rId4" Type="http://schemas.openxmlformats.org/officeDocument/2006/relationships/hyperlink" Target="http://www.brazosport.cc.tx.us/~lac/mindmap.htm" TargetMode="External"/><Relationship Id="rId5" Type="http://schemas.openxmlformats.org/officeDocument/2006/relationships/hyperlink" Target="http://www.wcupa.edu/_ACADEMICS/cae.tut/TCornell.htm" TargetMode="External"/><Relationship Id="rId6" Type="http://schemas.openxmlformats.org/officeDocument/2006/relationships/hyperlink" Target="http://eleven21.com/notetaker/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 idx="4294967295"/>
          </p:nvPr>
        </p:nvSpPr>
        <p:spPr>
          <a:xfrm>
            <a:off x="685800" y="3809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4400"/>
              <a:t>Note Taking Systems</a:t>
            </a:r>
          </a:p>
        </p:txBody>
      </p:sp>
      <p:sp>
        <p:nvSpPr>
          <p:cNvPr id="11" name="Shape 11"/>
          <p:cNvSpPr/>
          <p:nvPr>
            <p:ph type="body" idx="4294967295"/>
          </p:nvPr>
        </p:nvSpPr>
        <p:spPr>
          <a:xfrm>
            <a:off x="1371600" y="2057400"/>
            <a:ext cx="64008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0" indent="0" algn="ctr">
              <a:buSzTx/>
              <a:buNone/>
            </a:lvl1pPr>
          </a:lstStyle>
          <a:p>
            <a:pPr lvl="0">
              <a:defRPr sz="1800"/>
            </a:pPr>
            <a:r>
              <a:rPr sz="3200"/>
              <a:t>Formal Outline</a:t>
            </a:r>
          </a:p>
        </p:txBody>
      </p:sp>
      <p:sp>
        <p:nvSpPr>
          <p:cNvPr id="12" name="Shape 12"/>
          <p:cNvSpPr/>
          <p:nvPr/>
        </p:nvSpPr>
        <p:spPr>
          <a:xfrm>
            <a:off x="3463925" y="2743200"/>
            <a:ext cx="1944053" cy="57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Think Link</a:t>
            </a:r>
          </a:p>
        </p:txBody>
      </p:sp>
      <p:sp>
        <p:nvSpPr>
          <p:cNvPr id="13" name="Shape 13"/>
          <p:cNvSpPr/>
          <p:nvPr/>
        </p:nvSpPr>
        <p:spPr>
          <a:xfrm>
            <a:off x="3108324" y="3398837"/>
            <a:ext cx="2688988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Cornell Method</a:t>
            </a:r>
          </a:p>
        </p:txBody>
      </p:sp>
      <p:sp>
        <p:nvSpPr>
          <p:cNvPr id="14" name="Shape 14"/>
          <p:cNvSpPr/>
          <p:nvPr/>
        </p:nvSpPr>
        <p:spPr>
          <a:xfrm>
            <a:off x="3224212" y="4068762"/>
            <a:ext cx="2485986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Other Systems</a:t>
            </a:r>
          </a:p>
        </p:txBody>
      </p:sp>
      <p:sp>
        <p:nvSpPr>
          <p:cNvPr id="15" name="Shape 15"/>
          <p:cNvSpPr/>
          <p:nvPr/>
        </p:nvSpPr>
        <p:spPr>
          <a:xfrm>
            <a:off x="3336925" y="4770437"/>
            <a:ext cx="2214920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Useful Links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 idx="4294967295"/>
          </p:nvPr>
        </p:nvSpPr>
        <p:spPr>
          <a:xfrm>
            <a:off x="4953000" y="0"/>
            <a:ext cx="4191000" cy="685800"/>
          </a:xfrm>
          <a:prstGeom prst="rect">
            <a:avLst/>
          </a:prstGeom>
          <a:solidFill>
            <a:srgbClr val="9999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365760">
              <a:defRPr sz="1800"/>
            </a:pPr>
            <a:br>
              <a:rPr sz="1760"/>
            </a:br>
            <a:br>
              <a:rPr sz="1760"/>
            </a:br>
            <a:r>
              <a:rPr b="1" sz="1120">
                <a:solidFill>
                  <a:srgbClr val="72BFC5"/>
                </a:solidFill>
              </a:rPr>
              <a:t>Triple Highlighting</a:t>
            </a:r>
            <a:br>
              <a:rPr b="1" sz="1120">
                <a:solidFill>
                  <a:srgbClr val="72BFC5"/>
                </a:solidFill>
              </a:rPr>
            </a:br>
          </a:p>
        </p:txBody>
      </p:sp>
      <p:sp>
        <p:nvSpPr>
          <p:cNvPr id="78" name="Shape 78"/>
          <p:cNvSpPr/>
          <p:nvPr>
            <p:ph type="body" idx="4294967295"/>
          </p:nvPr>
        </p:nvSpPr>
        <p:spPr>
          <a:xfrm>
            <a:off x="5538787" y="1447800"/>
            <a:ext cx="2971801" cy="420687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17462">
              <a:spcBef>
                <a:spcPts val="0"/>
              </a:spcBef>
              <a:buSzTx/>
              <a:buNone/>
              <a:defRPr sz="1400"/>
            </a:pPr>
          </a:p>
        </p:txBody>
      </p:sp>
      <p:grpSp>
        <p:nvGrpSpPr>
          <p:cNvPr id="81" name="Group 81"/>
          <p:cNvGrpSpPr/>
          <p:nvPr/>
        </p:nvGrpSpPr>
        <p:grpSpPr>
          <a:xfrm>
            <a:off x="-1" y="-1"/>
            <a:ext cx="4953002" cy="6858001"/>
            <a:chOff x="0" y="0"/>
            <a:chExt cx="4953000" cy="6858000"/>
          </a:xfrm>
        </p:grpSpPr>
        <p:sp>
          <p:nvSpPr>
            <p:cNvPr id="79" name="Shape 79"/>
            <p:cNvSpPr/>
            <p:nvPr/>
          </p:nvSpPr>
          <p:spPr>
            <a:xfrm>
              <a:off x="-1" y="0"/>
              <a:ext cx="4953002" cy="6858000"/>
            </a:xfrm>
            <a:prstGeom prst="rect">
              <a:avLst/>
            </a:prstGeom>
            <a:solidFill>
              <a:srgbClr val="9999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spcBef>
                  <a:spcPts val="600"/>
                </a:spcBef>
                <a:defRPr sz="3200"/>
              </a:pPr>
            </a:p>
          </p:txBody>
        </p:sp>
        <p:sp>
          <p:nvSpPr>
            <p:cNvPr id="80" name="Shape 80"/>
            <p:cNvSpPr/>
            <p:nvPr/>
          </p:nvSpPr>
          <p:spPr>
            <a:xfrm>
              <a:off x="-1" y="0"/>
              <a:ext cx="4953002" cy="54670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marL="293914" indent="-293914">
                <a:spcBef>
                  <a:spcPts val="500"/>
                </a:spcBef>
                <a:buClr>
                  <a:srgbClr val="FFFFFF"/>
                </a:buClr>
                <a:buSzPct val="100000"/>
                <a:buChar char="•"/>
                <a:defRPr sz="1800"/>
              </a:pPr>
              <a:r>
                <a:rPr sz="2400">
                  <a:solidFill>
                    <a:srgbClr val="FFFFFF"/>
                  </a:solidFill>
                </a:rPr>
                <a:t>Method that has been successfully used in college classes and the military</a:t>
              </a:r>
              <a:endParaRPr sz="2800">
                <a:solidFill>
                  <a:srgbClr val="FFFFFF"/>
                </a:solidFill>
              </a:endParaRPr>
            </a:p>
            <a:p>
              <a:pPr lvl="0" marL="293914" indent="-293914">
                <a:spcBef>
                  <a:spcPts val="500"/>
                </a:spcBef>
                <a:buClr>
                  <a:srgbClr val="F2F2F2"/>
                </a:buClr>
                <a:buSzPct val="100000"/>
                <a:buChar char="•"/>
                <a:defRPr sz="1800"/>
              </a:pPr>
              <a:r>
                <a:rPr sz="2400">
                  <a:solidFill>
                    <a:srgbClr val="F2F2F2"/>
                  </a:solidFill>
                </a:rPr>
                <a:t>Air force trainees were able to score at least </a:t>
              </a:r>
              <a:r>
                <a:rPr sz="2400">
                  <a:solidFill>
                    <a:srgbClr val="FF0000"/>
                  </a:solidFill>
                </a:rPr>
                <a:t>95 percent </a:t>
              </a:r>
              <a:r>
                <a:rPr sz="2400">
                  <a:solidFill>
                    <a:srgbClr val="FFFFFF"/>
                  </a:solidFill>
                </a:rPr>
                <a:t>on a 100-question, closed book test using triple highlighting</a:t>
              </a:r>
              <a:endParaRPr sz="2800">
                <a:solidFill>
                  <a:srgbClr val="FFFFFF"/>
                </a:solidFill>
              </a:endParaRPr>
            </a:p>
            <a:p>
              <a:pPr lvl="0" marL="293914" indent="-293914">
                <a:spcBef>
                  <a:spcPts val="500"/>
                </a:spcBef>
                <a:buClr>
                  <a:srgbClr val="FFFF00"/>
                </a:buClr>
                <a:buSzPct val="100000"/>
                <a:buChar char="•"/>
                <a:defRPr sz="1800"/>
              </a:pPr>
              <a:r>
                <a:rPr b="1" sz="2400">
                  <a:solidFill>
                    <a:srgbClr val="FFFF00"/>
                  </a:solidFill>
                </a:rPr>
                <a:t>Yellow highlighter</a:t>
              </a:r>
              <a:r>
                <a:rPr b="1" sz="2400">
                  <a:solidFill>
                    <a:srgbClr val="3C8C93"/>
                  </a:solidFill>
                </a:rPr>
                <a:t> </a:t>
              </a:r>
              <a:r>
                <a:rPr sz="2400">
                  <a:solidFill>
                    <a:srgbClr val="FFFFFF"/>
                  </a:solidFill>
                </a:rPr>
                <a:t>is used to record what </a:t>
              </a:r>
              <a:r>
                <a:rPr b="1" sz="2400">
                  <a:solidFill>
                    <a:srgbClr val="FFFFFF"/>
                  </a:solidFill>
                </a:rPr>
                <a:t>you</a:t>
              </a:r>
              <a:r>
                <a:rPr sz="2400">
                  <a:solidFill>
                    <a:srgbClr val="FFFFFF"/>
                  </a:solidFill>
                </a:rPr>
                <a:t> determine to be important information in the chapter—don’t highlight what you already know</a:t>
              </a:r>
              <a:endParaRPr sz="2800">
                <a:solidFill>
                  <a:srgbClr val="FFFFFF"/>
                </a:solidFill>
              </a:endParaRPr>
            </a:p>
            <a:p>
              <a:pPr lvl="0" marL="293914" indent="-293914">
                <a:spcBef>
                  <a:spcPts val="500"/>
                </a:spcBef>
                <a:buClr>
                  <a:srgbClr val="BBE0E3"/>
                </a:buClr>
                <a:buSzPct val="100000"/>
                <a:buChar char="•"/>
                <a:defRPr sz="1800"/>
              </a:pPr>
              <a:r>
                <a:rPr b="1" sz="2400">
                  <a:solidFill>
                    <a:srgbClr val="BBE0E3"/>
                  </a:solidFill>
                </a:rPr>
                <a:t>Blue highlighter </a:t>
              </a:r>
              <a:r>
                <a:rPr sz="2400">
                  <a:solidFill>
                    <a:srgbClr val="FFFFFF"/>
                  </a:solidFill>
                </a:rPr>
                <a:t>is used to record important points emphasized by </a:t>
              </a:r>
              <a:r>
                <a:rPr b="1" sz="2400">
                  <a:solidFill>
                    <a:srgbClr val="FFFFFF"/>
                  </a:solidFill>
                </a:rPr>
                <a:t>instructor</a:t>
              </a:r>
              <a:r>
                <a:rPr sz="2400">
                  <a:solidFill>
                    <a:srgbClr val="FFFFFF"/>
                  </a:solidFill>
                </a:rPr>
                <a:t> during the lecture</a:t>
              </a:r>
            </a:p>
          </p:txBody>
        </p:sp>
      </p:grpSp>
      <p:sp>
        <p:nvSpPr>
          <p:cNvPr id="82" name="Shape 82"/>
          <p:cNvSpPr/>
          <p:nvPr/>
        </p:nvSpPr>
        <p:spPr>
          <a:xfrm>
            <a:off x="6553200" y="6248400"/>
            <a:ext cx="19050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400"/>
              <a:t>10</a:t>
            </a:r>
          </a:p>
        </p:txBody>
      </p:sp>
      <p:pic>
        <p:nvPicPr>
          <p:cNvPr id="83" name="MP900422590[1].jpg" descr="C:\Users\strunci\AppData\Local\Microsoft\Windows\Temporary Internet Files\Content.IE5\7QXDFG42\MP900422590[1]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0" y="609600"/>
            <a:ext cx="4191000" cy="624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 idx="4294967295"/>
          </p:nvPr>
        </p:nvSpPr>
        <p:spPr>
          <a:xfrm>
            <a:off x="4953000" y="0"/>
            <a:ext cx="4191000" cy="685800"/>
          </a:xfrm>
          <a:prstGeom prst="rect">
            <a:avLst/>
          </a:prstGeom>
          <a:solidFill>
            <a:srgbClr val="9999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365760">
              <a:defRPr sz="1800"/>
            </a:pPr>
            <a:br>
              <a:rPr sz="1760"/>
            </a:br>
            <a:br>
              <a:rPr sz="1760"/>
            </a:br>
            <a:r>
              <a:rPr b="1" sz="1120">
                <a:solidFill>
                  <a:srgbClr val="3C8C93"/>
                </a:solidFill>
              </a:rPr>
              <a:t>Triple Highlighting</a:t>
            </a:r>
            <a:br>
              <a:rPr b="1" sz="1120">
                <a:solidFill>
                  <a:srgbClr val="3C8C93"/>
                </a:solidFill>
              </a:rPr>
            </a:br>
          </a:p>
        </p:txBody>
      </p:sp>
      <p:sp>
        <p:nvSpPr>
          <p:cNvPr id="86" name="Shape 86"/>
          <p:cNvSpPr/>
          <p:nvPr>
            <p:ph type="body" idx="4294967295"/>
          </p:nvPr>
        </p:nvSpPr>
        <p:spPr>
          <a:xfrm>
            <a:off x="5538787" y="1447800"/>
            <a:ext cx="2971801" cy="420687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17462">
              <a:spcBef>
                <a:spcPts val="0"/>
              </a:spcBef>
              <a:buSzTx/>
              <a:buNone/>
              <a:defRPr sz="1400"/>
            </a:pPr>
          </a:p>
        </p:txBody>
      </p:sp>
      <p:grpSp>
        <p:nvGrpSpPr>
          <p:cNvPr id="89" name="Group 89"/>
          <p:cNvGrpSpPr/>
          <p:nvPr/>
        </p:nvGrpSpPr>
        <p:grpSpPr>
          <a:xfrm>
            <a:off x="-1" y="0"/>
            <a:ext cx="4953002" cy="6858000"/>
            <a:chOff x="0" y="0"/>
            <a:chExt cx="4953000" cy="6858000"/>
          </a:xfrm>
        </p:grpSpPr>
        <p:sp>
          <p:nvSpPr>
            <p:cNvPr id="87" name="Shape 87"/>
            <p:cNvSpPr/>
            <p:nvPr/>
          </p:nvSpPr>
          <p:spPr>
            <a:xfrm>
              <a:off x="-1" y="0"/>
              <a:ext cx="4953002" cy="6858000"/>
            </a:xfrm>
            <a:prstGeom prst="rect">
              <a:avLst/>
            </a:prstGeom>
            <a:solidFill>
              <a:srgbClr val="9999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spcBef>
                  <a:spcPts val="600"/>
                </a:spcBef>
                <a:defRPr sz="3200"/>
              </a:pPr>
            </a:p>
          </p:txBody>
        </p:sp>
        <p:sp>
          <p:nvSpPr>
            <p:cNvPr id="88" name="Shape 88"/>
            <p:cNvSpPr/>
            <p:nvPr/>
          </p:nvSpPr>
          <p:spPr>
            <a:xfrm>
              <a:off x="-1" y="0"/>
              <a:ext cx="4953002" cy="5858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marL="244928" indent="-244928">
                <a:spcBef>
                  <a:spcPts val="400"/>
                </a:spcBef>
                <a:buClr>
                  <a:srgbClr val="FFFFFF"/>
                </a:buClr>
                <a:buSzPct val="100000"/>
                <a:buChar char="•"/>
                <a:defRPr sz="1800"/>
              </a:pPr>
              <a:r>
                <a:rPr sz="2000">
                  <a:solidFill>
                    <a:srgbClr val="FFFFFF"/>
                  </a:solidFill>
                </a:rPr>
                <a:t>Use your lecture notes to highlight what your instructor thinks is important in </a:t>
              </a:r>
              <a:r>
                <a:rPr b="1" sz="2000">
                  <a:solidFill>
                    <a:srgbClr val="BBE0E3"/>
                  </a:solidFill>
                </a:rPr>
                <a:t>blue</a:t>
              </a:r>
              <a:endParaRPr b="1" sz="2000">
                <a:solidFill>
                  <a:srgbClr val="BBE0E3"/>
                </a:solidFill>
              </a:endParaRPr>
            </a:p>
            <a:p>
              <a:pPr lvl="0" marL="342900" indent="-342900">
                <a:spcBef>
                  <a:spcPts val="600"/>
                </a:spcBef>
                <a:defRPr sz="1800"/>
              </a:pPr>
              <a:endParaRPr sz="2000">
                <a:solidFill>
                  <a:srgbClr val="3C8C93"/>
                </a:solidFill>
              </a:endParaRPr>
            </a:p>
            <a:p>
              <a:pPr lvl="0" marL="244928" indent="-244928">
                <a:spcBef>
                  <a:spcPts val="400"/>
                </a:spcBef>
                <a:buClr>
                  <a:srgbClr val="FF3399"/>
                </a:buClr>
                <a:buSzPct val="100000"/>
                <a:buChar char="•"/>
                <a:defRPr sz="1800"/>
              </a:pPr>
              <a:r>
                <a:rPr b="1" sz="2000">
                  <a:solidFill>
                    <a:srgbClr val="FF3399"/>
                  </a:solidFill>
                </a:rPr>
                <a:t>Pink highlighter </a:t>
              </a:r>
              <a:r>
                <a:rPr sz="2000">
                  <a:solidFill>
                    <a:srgbClr val="FFFFFF"/>
                  </a:solidFill>
                </a:rPr>
                <a:t>is used to answer </a:t>
              </a:r>
              <a:r>
                <a:rPr b="1" sz="2000">
                  <a:solidFill>
                    <a:srgbClr val="FF3399"/>
                  </a:solidFill>
                </a:rPr>
                <a:t>questions</a:t>
              </a:r>
              <a:r>
                <a:rPr sz="2000">
                  <a:solidFill>
                    <a:srgbClr val="FFFFFF"/>
                  </a:solidFill>
                </a:rPr>
                <a:t> at the beginning or end of the chapter</a:t>
              </a:r>
              <a:endParaRPr sz="2000">
                <a:solidFill>
                  <a:srgbClr val="FFFFFF"/>
                </a:solidFill>
              </a:endParaRPr>
            </a:p>
            <a:p>
              <a:pPr lvl="0" marL="342900" indent="-342900">
                <a:spcBef>
                  <a:spcPts val="600"/>
                </a:spcBef>
                <a:buClr>
                  <a:srgbClr val="3C8C93"/>
                </a:buClr>
                <a:buSzPct val="100000"/>
                <a:buChar char="•"/>
                <a:defRPr sz="1800"/>
              </a:pPr>
              <a:endParaRPr sz="2000">
                <a:solidFill>
                  <a:srgbClr val="3C8C93"/>
                </a:solidFill>
              </a:endParaRPr>
            </a:p>
            <a:p>
              <a:pPr lvl="0" marL="244928" indent="-244928">
                <a:spcBef>
                  <a:spcPts val="400"/>
                </a:spcBef>
                <a:buClr>
                  <a:srgbClr val="FFFFFF"/>
                </a:buClr>
                <a:buSzPct val="100000"/>
                <a:buChar char="•"/>
                <a:defRPr sz="1800"/>
              </a:pPr>
              <a:r>
                <a:rPr sz="2000">
                  <a:solidFill>
                    <a:srgbClr val="FFFFFF"/>
                  </a:solidFill>
                </a:rPr>
                <a:t>These answers are what the author has determined important</a:t>
              </a:r>
              <a:endParaRPr sz="2000">
                <a:solidFill>
                  <a:srgbClr val="FFFFFF"/>
                </a:solidFill>
              </a:endParaRPr>
            </a:p>
            <a:p>
              <a:pPr lvl="0" marL="342900" indent="-342900">
                <a:spcBef>
                  <a:spcPts val="600"/>
                </a:spcBef>
                <a:buClr>
                  <a:srgbClr val="3C8C93"/>
                </a:buClr>
                <a:buSzPct val="100000"/>
                <a:buChar char="•"/>
                <a:defRPr sz="1800"/>
              </a:pPr>
              <a:endParaRPr sz="2000">
                <a:solidFill>
                  <a:srgbClr val="3C8C93"/>
                </a:solidFill>
              </a:endParaRPr>
            </a:p>
            <a:p>
              <a:pPr lvl="0" marL="244928" indent="-244928">
                <a:spcBef>
                  <a:spcPts val="400"/>
                </a:spcBef>
                <a:buClr>
                  <a:srgbClr val="262673"/>
                </a:buClr>
                <a:buSzPct val="100000"/>
                <a:buChar char="•"/>
                <a:defRPr sz="1800"/>
              </a:pPr>
              <a:r>
                <a:rPr b="1" sz="2000">
                  <a:solidFill>
                    <a:srgbClr val="262673"/>
                  </a:solidFill>
                </a:rPr>
                <a:t>Triple highlighted </a:t>
              </a:r>
              <a:r>
                <a:rPr sz="2000">
                  <a:solidFill>
                    <a:srgbClr val="FFFFFF"/>
                  </a:solidFill>
                </a:rPr>
                <a:t>information is most important and most likely to be on your test</a:t>
              </a:r>
              <a:endParaRPr sz="2000">
                <a:solidFill>
                  <a:srgbClr val="FFFFFF"/>
                </a:solidFill>
              </a:endParaRPr>
            </a:p>
            <a:p>
              <a:pPr lvl="0" marL="342900" indent="-342900">
                <a:spcBef>
                  <a:spcPts val="600"/>
                </a:spcBef>
                <a:buClr>
                  <a:srgbClr val="3C8C93"/>
                </a:buClr>
                <a:buSzPct val="100000"/>
                <a:buChar char="•"/>
                <a:defRPr sz="1800"/>
              </a:pPr>
              <a:endParaRPr sz="2000">
                <a:solidFill>
                  <a:srgbClr val="3C8C93"/>
                </a:solidFill>
              </a:endParaRPr>
            </a:p>
            <a:p>
              <a:pPr lvl="0" marL="244928" indent="-244928">
                <a:spcBef>
                  <a:spcPts val="400"/>
                </a:spcBef>
                <a:buClr>
                  <a:srgbClr val="262673"/>
                </a:buClr>
                <a:buSzPct val="100000"/>
                <a:buChar char="•"/>
                <a:defRPr sz="1800"/>
              </a:pPr>
              <a:r>
                <a:rPr b="1" sz="2000">
                  <a:solidFill>
                    <a:srgbClr val="262673"/>
                  </a:solidFill>
                </a:rPr>
                <a:t>Reread everything </a:t>
              </a:r>
              <a:r>
                <a:rPr sz="2000">
                  <a:solidFill>
                    <a:srgbClr val="FFFFFF"/>
                  </a:solidFill>
                </a:rPr>
                <a:t>that is highlighted with </a:t>
              </a:r>
              <a:r>
                <a:rPr sz="2000">
                  <a:solidFill>
                    <a:srgbClr val="FFFF00"/>
                  </a:solidFill>
                </a:rPr>
                <a:t>all </a:t>
              </a:r>
              <a:r>
                <a:rPr b="1" sz="2000">
                  <a:solidFill>
                    <a:srgbClr val="FFFFFF"/>
                  </a:solidFill>
                </a:rPr>
                <a:t>three</a:t>
              </a:r>
              <a:r>
                <a:rPr b="1" sz="2000">
                  <a:solidFill>
                    <a:srgbClr val="3C8C93"/>
                  </a:solidFill>
                </a:rPr>
                <a:t> </a:t>
              </a:r>
              <a:r>
                <a:rPr b="1" sz="2000">
                  <a:solidFill>
                    <a:srgbClr val="FF3399"/>
                  </a:solidFill>
                </a:rPr>
                <a:t>colors</a:t>
              </a:r>
              <a:r>
                <a:rPr b="1" sz="2000">
                  <a:solidFill>
                    <a:srgbClr val="FFFFFF"/>
                  </a:solidFill>
                </a:rPr>
                <a:t> </a:t>
              </a:r>
              <a:r>
                <a:rPr sz="2000">
                  <a:solidFill>
                    <a:srgbClr val="FFFFFF"/>
                  </a:solidFill>
                </a:rPr>
                <a:t>because you most likely have the important information triple highlighted</a:t>
              </a:r>
            </a:p>
          </p:txBody>
        </p:sp>
      </p:grpSp>
      <p:sp>
        <p:nvSpPr>
          <p:cNvPr id="90" name="Shape 90"/>
          <p:cNvSpPr/>
          <p:nvPr/>
        </p:nvSpPr>
        <p:spPr>
          <a:xfrm>
            <a:off x="6553200" y="6248400"/>
            <a:ext cx="19050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1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400"/>
              <a:t>11</a:t>
            </a:r>
          </a:p>
        </p:txBody>
      </p:sp>
      <p:pic>
        <p:nvPicPr>
          <p:cNvPr id="91" name="MP900439399[2].jpg" descr="C:\Users\strunci\AppData\Local\Microsoft\Windows\Temporary Internet Files\Content.IE5\3QB9PFHW\MP900439399[2]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0" y="685800"/>
            <a:ext cx="4191000" cy="6172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1333500" y="152400"/>
            <a:ext cx="1838137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Note Taking 4</a:t>
            </a:r>
          </a:p>
        </p:txBody>
      </p:sp>
      <p:sp>
        <p:nvSpPr>
          <p:cNvPr id="94" name="Shape 94"/>
          <p:cNvSpPr/>
          <p:nvPr/>
        </p:nvSpPr>
        <p:spPr>
          <a:xfrm>
            <a:off x="1447800" y="1143000"/>
            <a:ext cx="4710222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Effective Strategies for Taking Notes:</a:t>
            </a:r>
          </a:p>
        </p:txBody>
      </p:sp>
      <p:sp>
        <p:nvSpPr>
          <p:cNvPr id="95" name="Shape 95"/>
          <p:cNvSpPr/>
          <p:nvPr/>
        </p:nvSpPr>
        <p:spPr>
          <a:xfrm>
            <a:off x="304800" y="2057400"/>
            <a:ext cx="8534400" cy="1148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500"/>
              </a:spcBef>
              <a:buSzPct val="100000"/>
              <a:buFont typeface="Arial"/>
              <a:buChar char="•"/>
              <a:defRPr sz="1800"/>
            </a:pPr>
            <a:r>
              <a:rPr b="1" sz="2400">
                <a:latin typeface="Arial"/>
                <a:ea typeface="Arial"/>
                <a:cs typeface="Arial"/>
                <a:sym typeface="Arial"/>
              </a:rPr>
              <a:t>Note Cards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– easy to rearrange &amp; carry with you to study, can remove items once you’ve mastered it; disadvantages – not much space per card &amp; takes a lot of cards</a:t>
            </a:r>
          </a:p>
        </p:txBody>
      </p:sp>
      <p:sp>
        <p:nvSpPr>
          <p:cNvPr id="96" name="Shape 96"/>
          <p:cNvSpPr/>
          <p:nvPr/>
        </p:nvSpPr>
        <p:spPr>
          <a:xfrm>
            <a:off x="365125" y="3773487"/>
            <a:ext cx="8931275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500"/>
              </a:spcBef>
              <a:buSzPct val="100000"/>
              <a:buFont typeface="Arial"/>
              <a:buChar char="•"/>
              <a:defRPr sz="1800"/>
            </a:pPr>
            <a:r>
              <a:rPr b="1" sz="2400">
                <a:latin typeface="Arial"/>
                <a:ea typeface="Arial"/>
                <a:cs typeface="Arial"/>
                <a:sym typeface="Arial"/>
              </a:rPr>
              <a:t>Timelines, tables, &amp; hierarchy charts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– may take too much time in class, very useful part of the revision process</a:t>
            </a:r>
          </a:p>
        </p:txBody>
      </p:sp>
      <p:sp>
        <p:nvSpPr>
          <p:cNvPr id="97" name="Shape 97"/>
          <p:cNvSpPr/>
          <p:nvPr/>
        </p:nvSpPr>
        <p:spPr>
          <a:xfrm>
            <a:off x="1322387" y="5105400"/>
            <a:ext cx="6197016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b="1" sz="2400">
                <a:latin typeface="Arial"/>
                <a:ea typeface="Arial"/>
                <a:cs typeface="Arial"/>
                <a:sym typeface="Arial"/>
              </a:rPr>
              <a:t>Combine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different styles or </a:t>
            </a:r>
            <a:r>
              <a:rPr b="1" sz="2400">
                <a:latin typeface="Arial"/>
                <a:ea typeface="Arial"/>
                <a:cs typeface="Arial"/>
                <a:sym typeface="Arial"/>
              </a:rPr>
              <a:t>create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your own.</a:t>
            </a:r>
          </a:p>
        </p:txBody>
      </p:sp>
      <p:sp>
        <p:nvSpPr>
          <p:cNvPr id="98" name="Shape 98"/>
          <p:cNvSpPr/>
          <p:nvPr/>
        </p:nvSpPr>
        <p:spPr>
          <a:xfrm>
            <a:off x="5410200" y="6096000"/>
            <a:ext cx="2895600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April Leak, (2007)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MPj04310390000[1].jpg" descr="C:\Documents and Settings\strunci\Local Settings\Temporary Internet Files\Content.IE5\OXQPATS7\MPj04310390000[1]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731963"/>
            <a:ext cx="9144000" cy="8589963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Shape 101"/>
          <p:cNvSpPr/>
          <p:nvPr/>
        </p:nvSpPr>
        <p:spPr>
          <a:xfrm>
            <a:off x="3886200" y="4495800"/>
            <a:ext cx="4267200" cy="1018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6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6000"/>
              <a:t>That’s All!</a:t>
            </a:r>
          </a:p>
        </p:txBody>
      </p:sp>
      <p:pic>
        <p:nvPicPr>
          <p:cNvPr id="102" name="MSj03884500000[1].wav"/>
          <p:cNvPicPr/>
          <p:nvPr>
            <a:audioFile r:link="rId3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5">
            <a:extLst/>
          </a:blip>
          <a:stretch>
            <a:fillRect/>
          </a:stretch>
        </p:blipFill>
        <p:spPr>
          <a:xfrm>
            <a:off x="609600" y="-1371600"/>
            <a:ext cx="1651000" cy="838200"/>
          </a:xfrm>
          <a:prstGeom prst="rect">
            <a:avLst/>
          </a:prstGeom>
        </p:spPr>
      </p:pic>
      <p:pic>
        <p:nvPicPr>
          <p:cNvPr id="103" name="MSj03884710000[1].wav"/>
          <p:cNvPicPr/>
          <p:nvPr>
            <a:audioFile r:link="rId6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5">
            <a:extLst/>
          </a:blip>
          <a:stretch>
            <a:fillRect/>
          </a:stretch>
        </p:blipFill>
        <p:spPr>
          <a:xfrm>
            <a:off x="304800" y="-1371600"/>
            <a:ext cx="1651000" cy="838200"/>
          </a:xfrm>
          <a:prstGeom prst="rect">
            <a:avLst/>
          </a:prstGeom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mediacall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0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mediacall" presetSubtype="0" presetID="1" grpId="2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0" fill="hold"/>
                                        <p:tgtEl>
                                          <p:spTgt spid="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audio isNarration="0">
              <p:cMediaNode mute="0" showWhenStopped="0" numSld="1" vol="100000">
                <p:cTn id="10" fill="hold" display="0">
                  <p:stCondLst>
                    <p:cond delay="indefinite"/>
                  </p:stCondLst>
                </p:cTn>
                <p:tgtEl>
                  <p:spTgt spid="102"/>
                </p:tgtEl>
              </p:cMediaNode>
            </p:audio>
            <p:audio isNarration="0">
              <p:cMediaNode mute="0" showWhenStopped="0" numSld="1" vol="100000">
                <p:cTn id="11" fill="hold" display="0">
                  <p:stCondLst>
                    <p:cond delay="indefinite"/>
                  </p:stCondLst>
                </p:cTn>
                <p:tgtEl>
                  <p:spTgt spid="10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1447800" y="457200"/>
            <a:ext cx="6793642" cy="708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Web pages on Note Taking</a:t>
            </a:r>
          </a:p>
        </p:txBody>
      </p:sp>
      <p:sp>
        <p:nvSpPr>
          <p:cNvPr id="106" name="Shape 106"/>
          <p:cNvSpPr/>
          <p:nvPr/>
        </p:nvSpPr>
        <p:spPr>
          <a:xfrm>
            <a:off x="1447800" y="1476375"/>
            <a:ext cx="6603018" cy="730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b="1" sz="2400">
                <a:latin typeface="Arial Narrow"/>
                <a:ea typeface="Arial Narrow"/>
                <a:cs typeface="Arial Narrow"/>
                <a:sym typeface="Arial Narrow"/>
              </a:rPr>
              <a:t>All systems - </a:t>
            </a:r>
            <a:r>
              <a:rPr sz="2400">
                <a:latin typeface="Arial Narrow"/>
                <a:ea typeface="Arial Narrow"/>
                <a:cs typeface="Arial Narrow"/>
                <a:sym typeface="Arial Narrow"/>
              </a:rPr>
              <a:t>CalPoly Academic Skills Center</a:t>
            </a:r>
            <a:endParaRPr b="1" sz="3200">
              <a:latin typeface="Arial Narrow"/>
              <a:ea typeface="Arial Narrow"/>
              <a:cs typeface="Arial Narrow"/>
              <a:sym typeface="Arial Narrow"/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rPr>
              <a:t>http://sas.calpoly.edu/asc/ssl/notetaking.systems.html</a:t>
            </a:r>
          </a:p>
        </p:txBody>
      </p:sp>
      <p:sp>
        <p:nvSpPr>
          <p:cNvPr id="107" name="Shape 107"/>
          <p:cNvSpPr/>
          <p:nvPr/>
        </p:nvSpPr>
        <p:spPr>
          <a:xfrm>
            <a:off x="1431925" y="2532062"/>
            <a:ext cx="6915557" cy="16584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b="1" sz="2400">
                <a:latin typeface="Arial Narrow"/>
                <a:ea typeface="Arial Narrow"/>
                <a:cs typeface="Arial Narrow"/>
                <a:sym typeface="Arial Narrow"/>
              </a:rPr>
              <a:t>Think-Links</a:t>
            </a:r>
            <a:endParaRPr sz="3200">
              <a:latin typeface="Arial Narrow"/>
              <a:ea typeface="Arial Narrow"/>
              <a:cs typeface="Arial Narrow"/>
              <a:sym typeface="Arial Narrow"/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latin typeface="Arial Narrow"/>
                <a:ea typeface="Arial Narrow"/>
                <a:cs typeface="Arial Narrow"/>
                <a:sym typeface="Arial Narrow"/>
              </a:rPr>
              <a:t>Peter Russell’s how to Mind-Map</a:t>
            </a:r>
            <a:endParaRPr sz="3200">
              <a:latin typeface="Arial Narrow"/>
              <a:ea typeface="Arial Narrow"/>
              <a:cs typeface="Arial Narrow"/>
              <a:sym typeface="Arial Narrow"/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  <a:hlinkClick r:id="rId3" invalidUrl="" action="" tgtFrame="" tooltip="" history="1" highlightClick="0" endSnd="0"/>
              </a:rPr>
              <a:t>http://www.peterussell.com/MindMaps/HowTo.html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Brazosport Community College Mind-Maps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  <a:hlinkClick r:id="rId4" invalidUrl="" action="" tgtFrame="" tooltip="" history="1" highlightClick="0" endSnd="0"/>
              </a:rPr>
              <a:t>http://www.brazosport.cc.tx.us/%7elac/mindmap.htm#3</a:t>
            </a:r>
          </a:p>
        </p:txBody>
      </p:sp>
      <p:sp>
        <p:nvSpPr>
          <p:cNvPr id="108" name="Shape 108"/>
          <p:cNvSpPr/>
          <p:nvPr/>
        </p:nvSpPr>
        <p:spPr>
          <a:xfrm>
            <a:off x="1447800" y="4513262"/>
            <a:ext cx="6642408" cy="1668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b="1" sz="2400">
                <a:latin typeface="Arial Narrow"/>
                <a:ea typeface="Arial Narrow"/>
                <a:cs typeface="Arial Narrow"/>
                <a:sym typeface="Arial Narrow"/>
              </a:rPr>
              <a:t>Cornell System</a:t>
            </a:r>
            <a:endParaRPr sz="3200">
              <a:latin typeface="Arial Narrow"/>
              <a:ea typeface="Arial Narrow"/>
              <a:cs typeface="Arial Narrow"/>
              <a:sym typeface="Arial Narrow"/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latin typeface="Arial Narrow"/>
                <a:ea typeface="Arial Narrow"/>
                <a:cs typeface="Arial Narrow"/>
                <a:sym typeface="Arial Narrow"/>
              </a:rPr>
              <a:t>West Center University</a:t>
            </a:r>
            <a:endParaRPr sz="3200">
              <a:latin typeface="Arial Narrow"/>
              <a:ea typeface="Arial Narrow"/>
              <a:cs typeface="Arial Narrow"/>
              <a:sym typeface="Arial Narrow"/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latin typeface="Arial Narrow"/>
                <a:ea typeface="Arial Narrow"/>
                <a:cs typeface="Arial Narrow"/>
                <a:sym typeface="Arial Narrow"/>
                <a:hlinkClick r:id="rId5" invalidUrl="" action="" tgtFrame="" tooltip="" history="1" highlightClick="0" endSnd="0"/>
              </a:rPr>
              <a:t>http://www.wcupa.edu/_ACADEMICS/cae.tut/TCornell.htm</a:t>
            </a:r>
            <a:endParaRPr sz="3200">
              <a:latin typeface="Arial Narrow"/>
              <a:ea typeface="Arial Narrow"/>
              <a:cs typeface="Arial Narrow"/>
              <a:sym typeface="Arial Narrow"/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latin typeface="Arial Narrow"/>
                <a:ea typeface="Arial Narrow"/>
                <a:cs typeface="Arial Narrow"/>
                <a:sym typeface="Arial Narrow"/>
              </a:rPr>
              <a:t>Blank Sheets for Cornell System</a:t>
            </a:r>
            <a:endParaRPr sz="3200">
              <a:latin typeface="Arial Narrow"/>
              <a:ea typeface="Arial Narrow"/>
              <a:cs typeface="Arial Narrow"/>
              <a:sym typeface="Arial Narrow"/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latin typeface="Arial Narrow"/>
                <a:ea typeface="Arial Narrow"/>
                <a:cs typeface="Arial Narrow"/>
                <a:sym typeface="Arial Narrow"/>
                <a:hlinkClick r:id="rId6" invalidUrl="" action="" tgtFrame="" tooltip="" history="1" highlightClick="0" endSnd="0"/>
              </a:rPr>
              <a:t>http://eleven21.com/notetaker/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 idx="4294967295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                 </a:t>
            </a:r>
          </a:p>
        </p:txBody>
      </p:sp>
      <p:sp>
        <p:nvSpPr>
          <p:cNvPr id="18" name="Shape 18"/>
          <p:cNvSpPr/>
          <p:nvPr>
            <p:ph type="body" idx="4294967295"/>
          </p:nvPr>
        </p:nvSpPr>
        <p:spPr>
          <a:xfrm>
            <a:off x="566737" y="1752600"/>
            <a:ext cx="3924301" cy="426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18407" indent="-318407">
              <a:spcBef>
                <a:spcPts val="600"/>
              </a:spcBef>
              <a:buChar char="•"/>
              <a:defRPr sz="1800"/>
            </a:pPr>
            <a:r>
              <a:rPr sz="2600"/>
              <a:t>The secret to developing this skill is practice.</a:t>
            </a:r>
            <a:endParaRPr sz="2600"/>
          </a:p>
          <a:p>
            <a:pPr lvl="0" marL="318407" indent="-318407">
              <a:spcBef>
                <a:spcPts val="600"/>
              </a:spcBef>
              <a:buChar char="•"/>
              <a:defRPr sz="1800"/>
            </a:pPr>
            <a:r>
              <a:rPr sz="2600"/>
              <a:t>You should strive to improve this skill constantly.</a:t>
            </a:r>
          </a:p>
        </p:txBody>
      </p:sp>
      <p:pic>
        <p:nvPicPr>
          <p:cNvPr id="19" name="MP900422591[1].jpg" descr="C:\Users\strunci\AppData\Local\Microsoft\Windows\Temporary Internet Files\Content.IE5\7QXDFG42\MP900422591[1]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3437" y="1828800"/>
            <a:ext cx="3924301" cy="3962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905255">
              <a:defRPr sz="3366"/>
            </a:lvl1pPr>
          </a:lstStyle>
          <a:p>
            <a:pPr lvl="0">
              <a:defRPr sz="1800"/>
            </a:pPr>
            <a:r>
              <a:rPr sz="3366"/>
              <a:t>Instructors usually give clues to what is important</a:t>
            </a:r>
          </a:p>
        </p:txBody>
      </p:sp>
      <p:sp>
        <p:nvSpPr>
          <p:cNvPr id="22" name="Shape 22"/>
          <p:cNvSpPr/>
          <p:nvPr>
            <p:ph type="body" idx="4294967295"/>
          </p:nvPr>
        </p:nvSpPr>
        <p:spPr>
          <a:xfrm>
            <a:off x="1447800" y="2057400"/>
            <a:ext cx="74676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100"/>
              <a:t>Some of the more common clues are:</a:t>
            </a:r>
            <a:endParaRPr sz="2100"/>
          </a:p>
          <a:p>
            <a:pPr lvl="0" marL="225028" indent="-225028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100"/>
              <a:t>Material written on the blackboard</a:t>
            </a:r>
            <a:endParaRPr sz="2100"/>
          </a:p>
          <a:p>
            <a:pPr lvl="0" marL="225028" indent="-225028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100"/>
              <a:t>Repetition</a:t>
            </a:r>
            <a:endParaRPr sz="2100"/>
          </a:p>
          <a:p>
            <a:pPr lvl="0" marL="225028" indent="-225028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100"/>
              <a:t>Emphasis</a:t>
            </a:r>
            <a:endParaRPr sz="2100"/>
          </a:p>
          <a:p>
            <a:pPr lvl="1" marL="661307" indent="-204107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/>
              <a:t>Emphasis can be judged by tone of voice and gesture.</a:t>
            </a:r>
            <a:endParaRPr sz="2000"/>
          </a:p>
          <a:p>
            <a:pPr lvl="1" marL="661307" indent="-204107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/>
              <a:t>Emphasis can be judged by the amount of time the instructor spends on points and the number of examples he or she uses.</a:t>
            </a:r>
            <a:endParaRPr sz="2000"/>
          </a:p>
          <a:p>
            <a:pPr lvl="0">
              <a:lnSpc>
                <a:spcPct val="90000"/>
              </a:lnSpc>
              <a:buChar char="•"/>
              <a:defRPr sz="1800"/>
            </a:pPr>
            <a:endParaRPr sz="2100"/>
          </a:p>
          <a:p>
            <a:pPr lvl="0" marL="225028" indent="-225028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100"/>
              <a:t>Word signals (e.g. </a:t>
            </a:r>
            <a:r>
              <a:rPr sz="2100">
                <a:latin typeface="Tempus Sans ITC"/>
                <a:ea typeface="Tempus Sans ITC"/>
                <a:cs typeface="Tempus Sans ITC"/>
                <a:sym typeface="Tempus Sans ITC"/>
              </a:rPr>
              <a:t>"There are two points of view on…" "The third </a:t>
            </a:r>
            <a:endParaRPr sz="2100">
              <a:latin typeface="Tempus Sans ITC"/>
              <a:ea typeface="Tempus Sans ITC"/>
              <a:cs typeface="Tempus Sans ITC"/>
              <a:sym typeface="Tempus Sans ITC"/>
            </a:endParaRPr>
          </a:p>
          <a:p>
            <a:pPr lvl="0" marL="225028" indent="-225028">
              <a:lnSpc>
                <a:spcPct val="90000"/>
              </a:lnSpc>
              <a:spcBef>
                <a:spcPts val="500"/>
              </a:spcBef>
              <a:buFont typeface="Noteworthy Light"/>
              <a:buChar char="•"/>
              <a:defRPr sz="1800"/>
            </a:pPr>
            <a:r>
              <a:rPr sz="2100">
                <a:latin typeface="Tempus Sans ITC"/>
                <a:ea typeface="Tempus Sans ITC"/>
                <a:cs typeface="Tempus Sans ITC"/>
                <a:sym typeface="Tempus Sans ITC"/>
              </a:rPr>
              <a:t>reason is…" " In conclusion…"</a:t>
            </a:r>
            <a:r>
              <a:rPr sz="2100"/>
              <a:t>)</a:t>
            </a:r>
            <a:endParaRPr sz="2100"/>
          </a:p>
          <a:p>
            <a:pPr lvl="0" marL="225028" indent="-225028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100"/>
              <a:t>Summaries given at the end of class.</a:t>
            </a:r>
            <a:endParaRPr sz="2100"/>
          </a:p>
          <a:p>
            <a:pPr lvl="0" marL="225028" indent="-225028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100"/>
              <a:t>Reviews given at the beginning of class.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nodeType="after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" grpId="1"/>
      <p:bldP build="p" bldLvl="1" animBg="1" rev="0" advAuto="0" spid="2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1279525" y="152400"/>
            <a:ext cx="1838137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Note Taking 1</a:t>
            </a:r>
          </a:p>
        </p:txBody>
      </p:sp>
      <p:sp>
        <p:nvSpPr>
          <p:cNvPr id="25" name="Shape 25"/>
          <p:cNvSpPr/>
          <p:nvPr/>
        </p:nvSpPr>
        <p:spPr>
          <a:xfrm>
            <a:off x="1447800" y="685800"/>
            <a:ext cx="6477000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 sz="1800"/>
            </a:pPr>
            <a:r>
              <a:rPr sz="2400"/>
              <a:t>Effective Strategies for Taking Notes:</a:t>
            </a:r>
          </a:p>
        </p:txBody>
      </p:sp>
      <p:sp>
        <p:nvSpPr>
          <p:cNvPr id="26" name="Shape 26"/>
          <p:cNvSpPr/>
          <p:nvPr/>
        </p:nvSpPr>
        <p:spPr>
          <a:xfrm>
            <a:off x="1812925" y="1143000"/>
            <a:ext cx="6645275" cy="1454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>
              <a:lnSpc>
                <a:spcPct val="90000"/>
              </a:lnSpc>
              <a:buSzPct val="100000"/>
              <a:buAutoNum type="alphaUcPeriod" startAt="1"/>
              <a:defRPr sz="1800"/>
            </a:pPr>
            <a:r>
              <a:rPr sz="2400"/>
              <a:t>The traditional outline for note taking</a:t>
            </a:r>
            <a:endParaRPr sz="2400"/>
          </a:p>
          <a:p>
            <a:pPr lvl="0" marL="457200" indent="-457200">
              <a:lnSpc>
                <a:spcPct val="90000"/>
              </a:lnSpc>
              <a:defRPr sz="1800"/>
            </a:pPr>
            <a:r>
              <a:rPr sz="2400"/>
              <a:t>       1. Advantages</a:t>
            </a:r>
            <a:endParaRPr sz="2400"/>
          </a:p>
          <a:p>
            <a:pPr lvl="0" marL="457200" indent="-457200">
              <a:lnSpc>
                <a:spcPct val="90000"/>
              </a:lnSpc>
              <a:defRPr sz="1800"/>
            </a:pPr>
            <a:r>
              <a:rPr sz="2400"/>
              <a:t>             a. helps focus/occupies your attention</a:t>
            </a:r>
            <a:endParaRPr sz="2400"/>
          </a:p>
          <a:p>
            <a:pPr lvl="0" marL="457200" indent="-457200">
              <a:lnSpc>
                <a:spcPct val="90000"/>
              </a:lnSpc>
              <a:defRPr sz="1800"/>
            </a:pPr>
            <a:r>
              <a:rPr sz="2400"/>
              <a:t>              b. organizes ideas while recording them</a:t>
            </a:r>
          </a:p>
        </p:txBody>
      </p:sp>
      <p:sp>
        <p:nvSpPr>
          <p:cNvPr id="27" name="Shape 27"/>
          <p:cNvSpPr/>
          <p:nvPr/>
        </p:nvSpPr>
        <p:spPr>
          <a:xfrm>
            <a:off x="2362200" y="2819400"/>
            <a:ext cx="6096000" cy="1454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/>
              <a:t>2. Disadvantages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      a. too structured for right brain thinkers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      b. very time consuming</a:t>
            </a:r>
            <a:endParaRPr sz="2400"/>
          </a:p>
          <a:p>
            <a:pPr lvl="0">
              <a:defRPr sz="1800"/>
            </a:pPr>
            <a:r>
              <a:rPr sz="2400"/>
              <a:t>     </a:t>
            </a:r>
          </a:p>
        </p:txBody>
      </p:sp>
      <p:sp>
        <p:nvSpPr>
          <p:cNvPr id="28" name="Shape 28"/>
          <p:cNvSpPr/>
          <p:nvPr/>
        </p:nvSpPr>
        <p:spPr>
          <a:xfrm>
            <a:off x="1812925" y="3886200"/>
            <a:ext cx="5273675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 sz="1800"/>
            </a:pPr>
            <a:r>
              <a:rPr sz="2400"/>
              <a:t>B. Note taking via Think-links</a:t>
            </a:r>
          </a:p>
        </p:txBody>
      </p:sp>
      <p:sp>
        <p:nvSpPr>
          <p:cNvPr id="29" name="Shape 29"/>
          <p:cNvSpPr/>
          <p:nvPr/>
        </p:nvSpPr>
        <p:spPr>
          <a:xfrm>
            <a:off x="2286000" y="4191000"/>
            <a:ext cx="6527800" cy="112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>
              <a:lnSpc>
                <a:spcPct val="90000"/>
              </a:lnSpc>
              <a:buSzPct val="100000"/>
              <a:buAutoNum type="arabicPeriod" startAt="1"/>
              <a:defRPr sz="1800"/>
            </a:pPr>
            <a:r>
              <a:rPr sz="2400"/>
              <a:t>Advantages</a:t>
            </a:r>
            <a:endParaRPr sz="2400"/>
          </a:p>
          <a:p>
            <a:pPr lvl="0" marL="457200" indent="-457200">
              <a:lnSpc>
                <a:spcPct val="90000"/>
              </a:lnSpc>
              <a:defRPr sz="1800"/>
            </a:pPr>
            <a:r>
              <a:rPr sz="2400"/>
              <a:t>    a. visual model for visual learners</a:t>
            </a:r>
            <a:endParaRPr sz="2400"/>
          </a:p>
          <a:p>
            <a:pPr lvl="0" marL="457200" indent="-457200">
              <a:lnSpc>
                <a:spcPct val="90000"/>
              </a:lnSpc>
              <a:defRPr sz="1800"/>
            </a:pPr>
            <a:r>
              <a:rPr sz="2400"/>
              <a:t>    b. can start anywhere and fit in wandering ideas</a:t>
            </a:r>
          </a:p>
        </p:txBody>
      </p:sp>
      <p:sp>
        <p:nvSpPr>
          <p:cNvPr id="30" name="Shape 30"/>
          <p:cNvSpPr/>
          <p:nvPr/>
        </p:nvSpPr>
        <p:spPr>
          <a:xfrm>
            <a:off x="2209800" y="5551487"/>
            <a:ext cx="6586538" cy="1454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/>
              <a:t>2. Disadvantages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    a. too unstructured for left brain thinkers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    b. too messy/unorganized for left brain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thinkers             </a:t>
            </a:r>
            <a:r>
              <a:rPr sz="1600"/>
              <a:t>April Leak, (2007)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Cornell System of Note-Taking</a:t>
            </a:r>
          </a:p>
        </p:txBody>
      </p:sp>
      <p:sp>
        <p:nvSpPr>
          <p:cNvPr id="33" name="Shape 33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/>
              <a:t>The Cornell Method of note making is a 2-column system of making notes.</a:t>
            </a:r>
            <a:endParaRPr sz="3200"/>
          </a:p>
          <a:p>
            <a:pPr lvl="0">
              <a:buChar char="•"/>
              <a:defRPr sz="1800"/>
            </a:pPr>
            <a:r>
              <a:rPr sz="3200"/>
              <a:t>Making notes, as distinguished from taking notes, is the active process you engage in to think about the information you are describing.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" grpId="1"/>
      <p:bldP build="p" bldLvl="1" animBg="1" rev="0" advAuto="0" spid="3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The 6 R's of the Cornell Method</a:t>
            </a:r>
          </a:p>
        </p:txBody>
      </p:sp>
      <p:sp>
        <p:nvSpPr>
          <p:cNvPr id="36" name="Shape 36"/>
          <p:cNvSpPr/>
          <p:nvPr>
            <p:ph type="body" idx="4294967295"/>
          </p:nvPr>
        </p:nvSpPr>
        <p:spPr>
          <a:xfrm>
            <a:off x="1524000" y="1981200"/>
            <a:ext cx="69342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64331" indent="-364331">
              <a:spcBef>
                <a:spcPts val="800"/>
              </a:spcBef>
              <a:buChar char="•"/>
              <a:defRPr sz="1800"/>
            </a:pPr>
            <a:r>
              <a:rPr sz="3400"/>
              <a:t>Record</a:t>
            </a:r>
            <a:endParaRPr sz="3400"/>
          </a:p>
          <a:p>
            <a:pPr lvl="0" marL="364331" indent="-364331">
              <a:spcBef>
                <a:spcPts val="800"/>
              </a:spcBef>
              <a:buChar char="•"/>
              <a:defRPr sz="1800"/>
            </a:pPr>
            <a:r>
              <a:rPr sz="3400"/>
              <a:t>Reduce</a:t>
            </a:r>
            <a:endParaRPr sz="3400"/>
          </a:p>
          <a:p>
            <a:pPr lvl="0" marL="364331" indent="-364331">
              <a:spcBef>
                <a:spcPts val="800"/>
              </a:spcBef>
              <a:buChar char="•"/>
              <a:defRPr sz="1800"/>
            </a:pPr>
            <a:r>
              <a:rPr sz="3400"/>
              <a:t>Recite</a:t>
            </a:r>
            <a:endParaRPr sz="3400"/>
          </a:p>
          <a:p>
            <a:pPr lvl="0" marL="364331" indent="-364331">
              <a:spcBef>
                <a:spcPts val="800"/>
              </a:spcBef>
              <a:buChar char="•"/>
              <a:defRPr sz="1800"/>
            </a:pPr>
            <a:r>
              <a:rPr sz="3400"/>
              <a:t>Reflect</a:t>
            </a:r>
            <a:endParaRPr sz="3400"/>
          </a:p>
          <a:p>
            <a:pPr lvl="0" marL="364331" indent="-364331">
              <a:spcBef>
                <a:spcPts val="800"/>
              </a:spcBef>
              <a:buChar char="•"/>
              <a:defRPr sz="1800"/>
            </a:pPr>
            <a:r>
              <a:rPr sz="3400"/>
              <a:t>Review</a:t>
            </a:r>
            <a:endParaRPr sz="3400"/>
          </a:p>
          <a:p>
            <a:pPr lvl="0" marL="364331" indent="-364331">
              <a:spcBef>
                <a:spcPts val="800"/>
              </a:spcBef>
              <a:buChar char="•"/>
              <a:defRPr sz="1800"/>
            </a:pPr>
            <a:r>
              <a:rPr sz="3400"/>
              <a:t>Recapitulate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" grpId="1"/>
      <p:bldP build="p" bldLvl="1" animBg="1" rev="0" advAuto="0" spid="3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 idx="4294967295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400"/>
            </a:lvl1pPr>
          </a:lstStyle>
          <a:p>
            <a:pPr lvl="0">
              <a:defRPr sz="1800"/>
            </a:pPr>
            <a:r>
              <a:rPr sz="3400"/>
              <a:t>Step One: Preparing the System</a:t>
            </a:r>
          </a:p>
        </p:txBody>
      </p:sp>
      <p:sp>
        <p:nvSpPr>
          <p:cNvPr id="39" name="Shape 39"/>
          <p:cNvSpPr/>
          <p:nvPr>
            <p:ph type="body" idx="4294967295"/>
          </p:nvPr>
        </p:nvSpPr>
        <p:spPr>
          <a:xfrm>
            <a:off x="566737" y="1752600"/>
            <a:ext cx="4310063" cy="426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18231" indent="-218231" defTabSz="905255">
              <a:lnSpc>
                <a:spcPct val="90000"/>
              </a:lnSpc>
              <a:spcBef>
                <a:spcPts val="400"/>
              </a:spcBef>
              <a:buChar char="•"/>
              <a:defRPr sz="1800"/>
            </a:pPr>
            <a:r>
              <a:rPr sz="1782"/>
              <a:t>Use a large loose-leaf notebook on which you will have ample room to take notes.</a:t>
            </a:r>
            <a:endParaRPr sz="1782"/>
          </a:p>
          <a:p>
            <a:pPr lvl="0" marL="218231" indent="-218231" defTabSz="905255">
              <a:lnSpc>
                <a:spcPct val="90000"/>
              </a:lnSpc>
              <a:spcBef>
                <a:spcPts val="400"/>
              </a:spcBef>
              <a:buChar char="•"/>
              <a:defRPr sz="1800"/>
            </a:pPr>
            <a:r>
              <a:rPr sz="1782"/>
              <a:t>Draw a vertical line down the left side of the page 2 1/2" form the left margin. This is the Recall Column.</a:t>
            </a:r>
            <a:endParaRPr sz="1782"/>
          </a:p>
          <a:p>
            <a:pPr lvl="0" marL="339470" indent="-339470" defTabSz="905255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endParaRPr sz="1782"/>
          </a:p>
          <a:p>
            <a:pPr lvl="0" marL="339470" indent="-339470" defTabSz="905255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endParaRPr sz="1782"/>
          </a:p>
          <a:p>
            <a:pPr lvl="0" marL="218231" indent="-218231" defTabSz="905255">
              <a:lnSpc>
                <a:spcPct val="90000"/>
              </a:lnSpc>
              <a:spcBef>
                <a:spcPts val="400"/>
              </a:spcBef>
              <a:buChar char="•"/>
              <a:defRPr sz="1800"/>
            </a:pPr>
            <a:r>
              <a:rPr sz="1782"/>
              <a:t>Notes will be recorded to the right of this line and key words and phrases will be written on the left.</a:t>
            </a:r>
            <a:endParaRPr sz="1782"/>
          </a:p>
          <a:p>
            <a:pPr lvl="0" marL="339470" indent="-339470" defTabSz="905255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endParaRPr sz="1782"/>
          </a:p>
          <a:p>
            <a:pPr lvl="0" marL="339470" indent="-339470" defTabSz="905255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endParaRPr sz="1782"/>
          </a:p>
          <a:p>
            <a:pPr lvl="0" marL="218231" indent="-218231" defTabSz="905255">
              <a:lnSpc>
                <a:spcPct val="90000"/>
              </a:lnSpc>
              <a:spcBef>
                <a:spcPts val="400"/>
              </a:spcBef>
              <a:buChar char="•"/>
              <a:defRPr sz="1800"/>
            </a:pPr>
            <a:r>
              <a:rPr sz="1782"/>
              <a:t>Leave 2" at the bottom of the page to record questions to ask your instructor and possible test questions. </a:t>
            </a:r>
          </a:p>
        </p:txBody>
      </p:sp>
      <p:pic>
        <p:nvPicPr>
          <p:cNvPr id="40" name="notes.png" descr="notes"/>
          <p:cNvPicPr/>
          <p:nvPr/>
        </p:nvPicPr>
        <p:blipFill>
          <a:blip r:embed="rId2">
            <a:extLst/>
          </a:blip>
          <a:srcRect l="0" t="0" r="55072" b="0"/>
          <a:stretch>
            <a:fillRect/>
          </a:stretch>
        </p:blipFill>
        <p:spPr>
          <a:xfrm>
            <a:off x="5029200" y="1676400"/>
            <a:ext cx="3924300" cy="4267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2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0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nodeType="after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4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nodeType="after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28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nodeType="after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nodeType="after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1" dur="5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" grpId="3"/>
      <p:bldP build="p" bldLvl="1" animBg="1" rev="0" advAuto="0" spid="39" grpId="2"/>
      <p:bldP build="whole" bldLvl="1" animBg="1" rev="0" advAuto="0" spid="3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333500" y="152400"/>
            <a:ext cx="1838137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Note Taking 3</a:t>
            </a:r>
          </a:p>
        </p:txBody>
      </p:sp>
      <p:sp>
        <p:nvSpPr>
          <p:cNvPr id="43" name="Shape 43"/>
          <p:cNvSpPr/>
          <p:nvPr/>
        </p:nvSpPr>
        <p:spPr>
          <a:xfrm>
            <a:off x="1447800" y="1143000"/>
            <a:ext cx="4710222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Effective Strategies for Taking Notes:</a:t>
            </a:r>
          </a:p>
        </p:txBody>
      </p:sp>
      <p:sp>
        <p:nvSpPr>
          <p:cNvPr id="44" name="Shape 44"/>
          <p:cNvSpPr/>
          <p:nvPr/>
        </p:nvSpPr>
        <p:spPr>
          <a:xfrm flipH="1">
            <a:off x="3581399" y="1828800"/>
            <a:ext cx="1" cy="35814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5" name="Shape 45"/>
          <p:cNvSpPr/>
          <p:nvPr/>
        </p:nvSpPr>
        <p:spPr>
          <a:xfrm>
            <a:off x="228600" y="5410200"/>
            <a:ext cx="8839201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6" name="Shape 46"/>
          <p:cNvSpPr/>
          <p:nvPr/>
        </p:nvSpPr>
        <p:spPr>
          <a:xfrm>
            <a:off x="1597025" y="1828800"/>
            <a:ext cx="1602244" cy="112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/>
              <a:t>What is the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purpose of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note taking?</a:t>
            </a:r>
          </a:p>
        </p:txBody>
      </p:sp>
      <p:sp>
        <p:nvSpPr>
          <p:cNvPr id="47" name="Shape 47"/>
          <p:cNvSpPr/>
          <p:nvPr/>
        </p:nvSpPr>
        <p:spPr>
          <a:xfrm>
            <a:off x="3717925" y="1828800"/>
            <a:ext cx="5003414" cy="1454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marL="457200" indent="-457200">
              <a:lnSpc>
                <a:spcPct val="90000"/>
              </a:lnSpc>
              <a:buSzPct val="100000"/>
              <a:buAutoNum type="romanUcPeriod" startAt="1"/>
              <a:defRPr sz="1800"/>
            </a:pPr>
            <a:r>
              <a:rPr sz="2400"/>
              <a:t>The Purpose of Note Taking</a:t>
            </a:r>
            <a:endParaRPr sz="2400"/>
          </a:p>
          <a:p>
            <a:pPr lvl="0" marL="609600" indent="-609600">
              <a:lnSpc>
                <a:spcPct val="90000"/>
              </a:lnSpc>
              <a:defRPr sz="1800"/>
            </a:pPr>
            <a:r>
              <a:rPr sz="2400"/>
              <a:t>	A. To correctly record information</a:t>
            </a:r>
            <a:endParaRPr sz="2400"/>
          </a:p>
          <a:p>
            <a:pPr lvl="0" marL="609600" indent="-609600">
              <a:lnSpc>
                <a:spcPct val="90000"/>
              </a:lnSpc>
              <a:defRPr sz="1800"/>
            </a:pPr>
            <a:r>
              <a:rPr sz="2400"/>
              <a:t>	B. To promote active listening</a:t>
            </a:r>
            <a:endParaRPr sz="2400"/>
          </a:p>
          <a:p>
            <a:pPr lvl="0" marL="609600" indent="-609600">
              <a:lnSpc>
                <a:spcPct val="90000"/>
              </a:lnSpc>
              <a:defRPr sz="1800"/>
            </a:pPr>
            <a:r>
              <a:rPr sz="2400"/>
              <a:t>	C. To improve learning</a:t>
            </a:r>
          </a:p>
        </p:txBody>
      </p:sp>
      <p:sp>
        <p:nvSpPr>
          <p:cNvPr id="48" name="Shape 48"/>
          <p:cNvSpPr/>
          <p:nvPr/>
        </p:nvSpPr>
        <p:spPr>
          <a:xfrm>
            <a:off x="1614487" y="3505200"/>
            <a:ext cx="1737232" cy="1454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/>
              <a:t>What are the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different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systems of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note taking?</a:t>
            </a:r>
          </a:p>
        </p:txBody>
      </p:sp>
      <p:sp>
        <p:nvSpPr>
          <p:cNvPr id="49" name="Shape 49"/>
          <p:cNvSpPr/>
          <p:nvPr/>
        </p:nvSpPr>
        <p:spPr>
          <a:xfrm>
            <a:off x="3794125" y="3546475"/>
            <a:ext cx="4678968" cy="1785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/>
              <a:t>II. Note Taking Systems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	A. Formal outline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	B. Think Link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	C. Cornell Method/T Method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	D. Combinations</a:t>
            </a:r>
          </a:p>
        </p:txBody>
      </p:sp>
      <p:sp>
        <p:nvSpPr>
          <p:cNvPr id="50" name="Shape 50"/>
          <p:cNvSpPr/>
          <p:nvPr/>
        </p:nvSpPr>
        <p:spPr>
          <a:xfrm>
            <a:off x="609600" y="5486400"/>
            <a:ext cx="8534400" cy="164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/>
              <a:t>Summary: Use whichever note taking system suits your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learning style, the subject, and your instructor style. Combine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400"/>
              <a:t>or create a new one. Just remember to date, number, &amp; review!    </a:t>
            </a:r>
            <a:r>
              <a:t>April Leak, (2007)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279525" y="152400"/>
            <a:ext cx="1838137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2400"/>
              <a:t>Note Taking 2</a:t>
            </a:r>
          </a:p>
        </p:txBody>
      </p:sp>
      <p:sp>
        <p:nvSpPr>
          <p:cNvPr id="53" name="Shape 53"/>
          <p:cNvSpPr/>
          <p:nvPr/>
        </p:nvSpPr>
        <p:spPr>
          <a:xfrm>
            <a:off x="3733800" y="3124200"/>
            <a:ext cx="1741957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5400"/>
            </a:lvl1pPr>
          </a:lstStyle>
          <a:p>
            <a:pPr lvl="0">
              <a:defRPr b="0" sz="1800"/>
            </a:pPr>
            <a:r>
              <a:rPr b="1" sz="5400"/>
              <a:t>Notes</a:t>
            </a:r>
          </a:p>
        </p:txBody>
      </p:sp>
      <p:sp>
        <p:nvSpPr>
          <p:cNvPr id="54" name="Shape 54"/>
          <p:cNvSpPr/>
          <p:nvPr/>
        </p:nvSpPr>
        <p:spPr>
          <a:xfrm>
            <a:off x="2438400" y="4864100"/>
            <a:ext cx="1524000" cy="86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80000"/>
              </a:lnSpc>
              <a:defRPr b="1" sz="2800">
                <a:solidFill>
                  <a:srgbClr val="FF0000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0000"/>
                </a:solidFill>
              </a:rPr>
              <a:t>Active listening</a:t>
            </a:r>
          </a:p>
        </p:txBody>
      </p:sp>
      <p:sp>
        <p:nvSpPr>
          <p:cNvPr id="55" name="Shape 55"/>
          <p:cNvSpPr/>
          <p:nvPr/>
        </p:nvSpPr>
        <p:spPr>
          <a:xfrm>
            <a:off x="3962400" y="4508500"/>
            <a:ext cx="3525838" cy="1785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FF0000"/>
                </a:solidFill>
              </a:rPr>
              <a:t>     Sit up front</a:t>
            </a:r>
            <a:endParaRPr sz="320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FF0000"/>
                </a:solidFill>
              </a:rPr>
              <a:t>    Be mindful</a:t>
            </a:r>
            <a:endParaRPr sz="320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FF0000"/>
                </a:solidFill>
              </a:rPr>
              <a:t>   Be open</a:t>
            </a:r>
            <a:endParaRPr sz="320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FF0000"/>
                </a:solidFill>
              </a:rPr>
              <a:t>  Predict &amp; ask questions</a:t>
            </a:r>
            <a:endParaRPr sz="320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FF0000"/>
                </a:solidFill>
              </a:rPr>
              <a:t> Verbal signposts</a:t>
            </a:r>
          </a:p>
        </p:txBody>
      </p:sp>
      <p:sp>
        <p:nvSpPr>
          <p:cNvPr id="56" name="Shape 56"/>
          <p:cNvSpPr/>
          <p:nvPr/>
        </p:nvSpPr>
        <p:spPr>
          <a:xfrm flipH="1">
            <a:off x="3962399" y="4038600"/>
            <a:ext cx="381001" cy="2743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4267200" y="4876800"/>
            <a:ext cx="1676400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4191000" y="5181600"/>
            <a:ext cx="1905001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4114800" y="5486400"/>
            <a:ext cx="2209801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4038600" y="5867400"/>
            <a:ext cx="3124200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1" name="Shape 61"/>
          <p:cNvSpPr/>
          <p:nvPr/>
        </p:nvSpPr>
        <p:spPr>
          <a:xfrm>
            <a:off x="4038600" y="6172200"/>
            <a:ext cx="2133601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2" name="Shape 62"/>
          <p:cNvSpPr/>
          <p:nvPr/>
        </p:nvSpPr>
        <p:spPr>
          <a:xfrm>
            <a:off x="3505199" y="3124200"/>
            <a:ext cx="2286002" cy="9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3" name="Shape 63"/>
          <p:cNvSpPr/>
          <p:nvPr/>
        </p:nvSpPr>
        <p:spPr>
          <a:xfrm>
            <a:off x="2209800" y="4724400"/>
            <a:ext cx="1752600" cy="990600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4" name="Shape 64"/>
          <p:cNvSpPr/>
          <p:nvPr/>
        </p:nvSpPr>
        <p:spPr>
          <a:xfrm>
            <a:off x="4419600" y="1752600"/>
            <a:ext cx="1605023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>
                <a:solidFill>
                  <a:srgbClr val="0000FF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00FF"/>
                </a:solidFill>
              </a:rPr>
              <a:t>Strategies</a:t>
            </a:r>
          </a:p>
        </p:txBody>
      </p:sp>
      <p:sp>
        <p:nvSpPr>
          <p:cNvPr id="65" name="Shape 65"/>
          <p:cNvSpPr/>
          <p:nvPr/>
        </p:nvSpPr>
        <p:spPr>
          <a:xfrm>
            <a:off x="4343400" y="1676400"/>
            <a:ext cx="1828800" cy="685800"/>
          </a:xfrm>
          <a:prstGeom prst="roundRect">
            <a:avLst>
              <a:gd name="adj" fmla="val 16667"/>
            </a:avLst>
          </a:prstGeom>
          <a:ln>
            <a:solidFill>
              <a:srgbClr val="0000FF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6" name="Shape 66"/>
          <p:cNvSpPr/>
          <p:nvPr/>
        </p:nvSpPr>
        <p:spPr>
          <a:xfrm>
            <a:off x="6384925" y="1524000"/>
            <a:ext cx="1593860" cy="1785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0000FF"/>
                </a:solidFill>
              </a:rPr>
              <a:t>Summarize</a:t>
            </a:r>
            <a:endParaRPr sz="3200">
              <a:solidFill>
                <a:srgbClr val="0000FF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0000FF"/>
                </a:solidFill>
              </a:rPr>
              <a:t>Organize</a:t>
            </a:r>
            <a:endParaRPr sz="3200">
              <a:solidFill>
                <a:srgbClr val="0000FF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0000FF"/>
                </a:solidFill>
              </a:rPr>
              <a:t>Illustrate</a:t>
            </a:r>
            <a:endParaRPr sz="3200">
              <a:solidFill>
                <a:srgbClr val="0000FF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0000FF"/>
                </a:solidFill>
              </a:rPr>
              <a:t>Shorthand</a:t>
            </a:r>
            <a:endParaRPr sz="3200">
              <a:solidFill>
                <a:srgbClr val="0000FF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0000FF"/>
                </a:solidFill>
              </a:rPr>
              <a:t>Review</a:t>
            </a:r>
          </a:p>
        </p:txBody>
      </p:sp>
      <p:sp>
        <p:nvSpPr>
          <p:cNvPr id="67" name="Shape 67"/>
          <p:cNvSpPr/>
          <p:nvPr/>
        </p:nvSpPr>
        <p:spPr>
          <a:xfrm flipV="1">
            <a:off x="5486400" y="1371600"/>
            <a:ext cx="1066801" cy="1981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7848600" y="2667000"/>
            <a:ext cx="228601" cy="1752600"/>
          </a:xfrm>
          <a:prstGeom prst="line">
            <a:avLst/>
          </a:prstGeom>
          <a:ln w="38100">
            <a:solidFill>
              <a:srgbClr val="0000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7924800" y="2832100"/>
            <a:ext cx="1119694" cy="112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0000FF"/>
                </a:solidFill>
              </a:rPr>
              <a:t>Correct</a:t>
            </a:r>
            <a:endParaRPr sz="3200">
              <a:solidFill>
                <a:srgbClr val="0000FF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0000FF"/>
                </a:solidFill>
              </a:rPr>
              <a:t>Edit</a:t>
            </a:r>
            <a:endParaRPr sz="3200">
              <a:solidFill>
                <a:srgbClr val="0000FF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sz="2400">
                <a:solidFill>
                  <a:srgbClr val="0000FF"/>
                </a:solidFill>
              </a:rPr>
              <a:t>Expand</a:t>
            </a:r>
          </a:p>
        </p:txBody>
      </p:sp>
      <p:sp>
        <p:nvSpPr>
          <p:cNvPr id="70" name="Shape 70"/>
          <p:cNvSpPr/>
          <p:nvPr/>
        </p:nvSpPr>
        <p:spPr>
          <a:xfrm>
            <a:off x="441325" y="1782762"/>
            <a:ext cx="1853838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800">
                <a:solidFill>
                  <a:srgbClr val="FF0000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0000"/>
                </a:solidFill>
              </a:rPr>
              <a:t>Think Link</a:t>
            </a:r>
          </a:p>
        </p:txBody>
      </p:sp>
      <p:sp>
        <p:nvSpPr>
          <p:cNvPr id="71" name="Shape 71"/>
          <p:cNvSpPr/>
          <p:nvPr/>
        </p:nvSpPr>
        <p:spPr>
          <a:xfrm>
            <a:off x="304800" y="1676400"/>
            <a:ext cx="2133600" cy="685800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2" name="Shape 72"/>
          <p:cNvSpPr/>
          <p:nvPr/>
        </p:nvSpPr>
        <p:spPr>
          <a:xfrm>
            <a:off x="1282699" y="2479675"/>
            <a:ext cx="2141698" cy="1454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b="1" sz="2400">
                <a:solidFill>
                  <a:srgbClr val="FF0000"/>
                </a:solidFill>
              </a:rPr>
              <a:t>Topic in center</a:t>
            </a:r>
            <a:endParaRPr b="1" sz="320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b="1" sz="2400">
                <a:solidFill>
                  <a:srgbClr val="FF0000"/>
                </a:solidFill>
              </a:rPr>
              <a:t>Subtopics</a:t>
            </a:r>
            <a:endParaRPr b="1" sz="320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b="1" sz="2400">
                <a:solidFill>
                  <a:srgbClr val="FF0000"/>
                </a:solidFill>
              </a:rPr>
              <a:t>Color</a:t>
            </a:r>
            <a:endParaRPr b="1" sz="320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defRPr sz="1800"/>
            </a:pPr>
            <a:r>
              <a:rPr b="1" sz="2400">
                <a:solidFill>
                  <a:srgbClr val="FF0000"/>
                </a:solidFill>
              </a:rPr>
              <a:t>Pictures</a:t>
            </a:r>
          </a:p>
        </p:txBody>
      </p:sp>
      <p:sp>
        <p:nvSpPr>
          <p:cNvPr id="73" name="Shape 73"/>
          <p:cNvSpPr/>
          <p:nvPr/>
        </p:nvSpPr>
        <p:spPr>
          <a:xfrm flipH="1" flipV="1">
            <a:off x="2362200" y="1524000"/>
            <a:ext cx="1752600" cy="16764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74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1600" y="5257800"/>
            <a:ext cx="1079500" cy="1295400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Shape 75"/>
          <p:cNvSpPr/>
          <p:nvPr/>
        </p:nvSpPr>
        <p:spPr>
          <a:xfrm>
            <a:off x="6781800" y="6019800"/>
            <a:ext cx="2133600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April Leak, (2007)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"/>
            <a:ea typeface="Times"/>
            <a:cs typeface="Time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